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6858000" cy="9144000"/>
  <p:embeddedFontLst>
    <p:embeddedFont>
      <p:font typeface="Nunito SemiBold"/>
      <p:regular r:id="rId15"/>
      <p:bold r:id="rId16"/>
      <p:italic r:id="rId17"/>
      <p:boldItalic r:id="rId18"/>
    </p:embeddedFont>
    <p:embeddedFont>
      <p:font typeface="Helvetica Neue"/>
      <p:regular r:id="rId19"/>
      <p:bold r:id="rId20"/>
      <p:italic r:id="rId21"/>
      <p:boldItalic r:id="rId22"/>
    </p:embeddedFont>
    <p:embeddedFont>
      <p:font typeface="PT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.fntdata"/><Relationship Id="rId22" Type="http://schemas.openxmlformats.org/officeDocument/2006/relationships/font" Target="fonts/HelveticaNeue-boldItalic.fntdata"/><Relationship Id="rId21" Type="http://schemas.openxmlformats.org/officeDocument/2006/relationships/font" Target="fonts/HelveticaNeue-italic.fntdata"/><Relationship Id="rId24" Type="http://schemas.openxmlformats.org/officeDocument/2006/relationships/font" Target="fonts/PTSans-bold.fntdata"/><Relationship Id="rId23" Type="http://schemas.openxmlformats.org/officeDocument/2006/relationships/font" Target="fonts/PT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boldItalic.fntdata"/><Relationship Id="rId25" Type="http://schemas.openxmlformats.org/officeDocument/2006/relationships/font" Target="fonts/PT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NunitoSemiBold-regular.fntdata"/><Relationship Id="rId14" Type="http://schemas.openxmlformats.org/officeDocument/2006/relationships/slide" Target="slides/slide10.xml"/><Relationship Id="rId17" Type="http://schemas.openxmlformats.org/officeDocument/2006/relationships/font" Target="fonts/NunitoSemiBold-italic.fntdata"/><Relationship Id="rId16" Type="http://schemas.openxmlformats.org/officeDocument/2006/relationships/font" Target="fonts/NunitoSemiBold-bold.fntdata"/><Relationship Id="rId19" Type="http://schemas.openxmlformats.org/officeDocument/2006/relationships/font" Target="fonts/HelveticaNeue-regular.fntdata"/><Relationship Id="rId18" Type="http://schemas.openxmlformats.org/officeDocument/2006/relationships/font" Target="fonts/NunitoSemiBold-boldItalic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 type="tx">
  <p:cSld name="TITLE_AND_BODY">
    <p:bg>
      <p:bgPr>
        <a:solidFill>
          <a:srgbClr val="000000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46" name="Google Shape;4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14" name="Google Shape;1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18" name="Google Shape;1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26" name="Google Shape;2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30" name="Google Shape;3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34" name="Google Shape;34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38" name="Google Shape;3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42" name="Google Shape;42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4901"/>
            </a:srgbClr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31519" y="110489"/>
            <a:ext cx="13167362" cy="18097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31519" y="1920239"/>
            <a:ext cx="13167362" cy="6309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4318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318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318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318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837724" y="2304693"/>
            <a:ext cx="7468552" cy="13858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Телеграм-бот для регистрации доноров крови</a:t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837724" y="4775715"/>
            <a:ext cx="7468552" cy="1129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Автоматизация поиска и регистрации доноров через удобный и оперативный Telegram способствует спасению жизней и развитию донорского движения.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/>
        </p:nvSpPr>
        <p:spPr>
          <a:xfrm>
            <a:off x="837723" y="2153293"/>
            <a:ext cx="91074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Заключение и призыв к действию</a:t>
            </a:r>
            <a:endParaRPr/>
          </a:p>
        </p:txBody>
      </p:sp>
      <p:sp>
        <p:nvSpPr>
          <p:cNvPr id="161" name="Google Shape;161;p22"/>
          <p:cNvSpPr txBox="1"/>
          <p:nvPr/>
        </p:nvSpPr>
        <p:spPr>
          <a:xfrm>
            <a:off x="837724" y="3859410"/>
            <a:ext cx="12954952" cy="748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Телеграм-бот является эффективным инструментом поддержки донорства крови. Он упрощает процесс поиска доноров, улучшает информирование и повышает общую эффективность системы донации.</a:t>
            </a: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837725" y="5702400"/>
            <a:ext cx="4582200" cy="5757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F2B42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2B42D"/>
                </a:solidFill>
                <a:latin typeface="Calibri"/>
                <a:ea typeface="Calibri"/>
                <a:cs typeface="Calibri"/>
                <a:sym typeface="Calibri"/>
              </a:rPr>
              <a:t>Присоединяйтесь к сообществу доноров</a:t>
            </a:r>
            <a:endParaRPr sz="1800">
              <a:solidFill>
                <a:srgbClr val="F2B42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5606375" y="5702400"/>
            <a:ext cx="2529600" cy="5757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F2B42D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2B42D"/>
                </a:solidFill>
                <a:latin typeface="Calibri"/>
                <a:ea typeface="Calibri"/>
                <a:cs typeface="Calibri"/>
                <a:sym typeface="Calibri"/>
              </a:rPr>
              <a:t>Начните прямо сейчас</a:t>
            </a:r>
            <a:endParaRPr>
              <a:solidFill>
                <a:srgbClr val="F2B42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7359951" y="698149"/>
            <a:ext cx="64326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Актуальность проблемы</a:t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837724" y="2456616"/>
            <a:ext cx="12954952" cy="1510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В современном мире скорость и доступность информации играют ключевую роль в критических ситуациях. Отсутствие централизованного и оперативного инструмента для поиска и регистрации доноров крови часто приводит к задержкам, которые могут стоить жизни. Наш телеграм-бот создан для устранения этой проблемы, значительно ускоряя процесс регистрации доноров и связи с медицинскими учреждениями.</a:t>
            </a:r>
            <a:endParaRPr/>
          </a:p>
        </p:txBody>
      </p:sp>
      <p:pic>
        <p:nvPicPr>
          <p:cNvPr descr="Image 0"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7723" y="4257912"/>
            <a:ext cx="4318279" cy="95750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1077059" y="5454725"/>
            <a:ext cx="223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Скорость</a:t>
            </a: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1077039" y="5950267"/>
            <a:ext cx="3839648" cy="748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Мгновенное уведомление и регистрация доноров.</a:t>
            </a:r>
            <a:endParaRPr/>
          </a:p>
        </p:txBody>
      </p:sp>
      <p:pic>
        <p:nvPicPr>
          <p:cNvPr descr="Image 1" id="67" name="Google Shape;6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56001" y="4257912"/>
            <a:ext cx="4318279" cy="957502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5395328" y="5454725"/>
            <a:ext cx="2232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Доступность</a:t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5395317" y="5950267"/>
            <a:ext cx="3839648" cy="748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Использование популярной платформы Telegram.</a:t>
            </a:r>
            <a:endParaRPr/>
          </a:p>
        </p:txBody>
      </p:sp>
      <p:pic>
        <p:nvPicPr>
          <p:cNvPr descr="Image 2" id="70" name="Google Shape;70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74279" y="4257912"/>
            <a:ext cx="4318278" cy="957502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9713601" y="5454725"/>
            <a:ext cx="2637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Эффективность</a:t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9713594" y="5950267"/>
            <a:ext cx="3839648" cy="748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Снижение времени на поиск подходящего донора.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/>
        </p:nvSpPr>
        <p:spPr>
          <a:xfrm>
            <a:off x="837727" y="1911550"/>
            <a:ext cx="120234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Задачи телеграм-бота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837723" y="3422808"/>
            <a:ext cx="4158736" cy="121921"/>
          </a:xfrm>
          <a:prstGeom prst="roundRect">
            <a:avLst>
              <a:gd fmla="val 50000" name="adj"/>
            </a:avLst>
          </a:prstGeom>
          <a:solidFill>
            <a:srgbClr val="F2B42D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2557997" y="3094315"/>
            <a:ext cx="718067" cy="718067"/>
          </a:xfrm>
          <a:prstGeom prst="roundRect">
            <a:avLst>
              <a:gd fmla="val 50000" name="adj"/>
            </a:avLst>
          </a:prstGeom>
          <a:solidFill>
            <a:srgbClr val="F2B42D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0" id="80" name="Google Shape;8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73382" y="3273862"/>
            <a:ext cx="287180" cy="358974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1107519" y="4051696"/>
            <a:ext cx="3619144" cy="6814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Регистрация и авторизация</a:t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1107469" y="4972508"/>
            <a:ext cx="3619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Упрощенный процесс регистрации и авторизации доноров по телефону и email.</a:t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5235773" y="3422808"/>
            <a:ext cx="4158735" cy="121921"/>
          </a:xfrm>
          <a:prstGeom prst="roundRect">
            <a:avLst>
              <a:gd fmla="val 50000" name="adj"/>
            </a:avLst>
          </a:prstGeom>
          <a:solidFill>
            <a:srgbClr val="D7425E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6956048" y="3094315"/>
            <a:ext cx="718067" cy="718067"/>
          </a:xfrm>
          <a:prstGeom prst="roundRect">
            <a:avLst>
              <a:gd fmla="val 50000" name="adj"/>
            </a:avLst>
          </a:prstGeom>
          <a:solidFill>
            <a:srgbClr val="D7425E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1" id="85" name="Google Shape;8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71432" y="3273862"/>
            <a:ext cx="287180" cy="35897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/>
        </p:nvSpPr>
        <p:spPr>
          <a:xfrm>
            <a:off x="5505568" y="4051696"/>
            <a:ext cx="3140399" cy="3385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Планирование донаций</a:t>
            </a:r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5505543" y="4972509"/>
            <a:ext cx="3619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Функционал для планирования и учета донаций, напоминания о предстоящих сдачах.</a:t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9633822" y="3422808"/>
            <a:ext cx="4158854" cy="121921"/>
          </a:xfrm>
          <a:prstGeom prst="roundRect">
            <a:avLst>
              <a:gd fmla="val 50000" name="adj"/>
            </a:avLst>
          </a:prstGeom>
          <a:solidFill>
            <a:srgbClr val="DD785E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11354217" y="3094315"/>
            <a:ext cx="718067" cy="718067"/>
          </a:xfrm>
          <a:prstGeom prst="roundRect">
            <a:avLst>
              <a:gd fmla="val 50000" name="adj"/>
            </a:avLst>
          </a:prstGeom>
          <a:solidFill>
            <a:srgbClr val="DD785E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11569600" y="3273862"/>
            <a:ext cx="168090" cy="4300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3</a:t>
            </a:r>
            <a:endParaRPr/>
          </a:p>
        </p:txBody>
      </p:sp>
      <p:sp>
        <p:nvSpPr>
          <p:cNvPr id="91" name="Google Shape;91;p15"/>
          <p:cNvSpPr txBox="1"/>
          <p:nvPr/>
        </p:nvSpPr>
        <p:spPr>
          <a:xfrm>
            <a:off x="9903626" y="4051700"/>
            <a:ext cx="2826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Информирование</a:t>
            </a:r>
            <a:endParaRPr/>
          </a:p>
        </p:txBody>
      </p:sp>
      <p:sp>
        <p:nvSpPr>
          <p:cNvPr id="92" name="Google Shape;92;p15"/>
          <p:cNvSpPr txBox="1"/>
          <p:nvPr/>
        </p:nvSpPr>
        <p:spPr>
          <a:xfrm>
            <a:off x="9903618" y="4972509"/>
            <a:ext cx="36192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Уведомления о потребностях в крови в реальном времени, срочные запросы и акции.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/>
        </p:nvSpPr>
        <p:spPr>
          <a:xfrm>
            <a:off x="5495125" y="1300150"/>
            <a:ext cx="82977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Основные функции бота</a:t>
            </a:r>
            <a:endParaRPr/>
          </a:p>
        </p:txBody>
      </p:sp>
      <p:sp>
        <p:nvSpPr>
          <p:cNvPr id="98" name="Google Shape;98;p16"/>
          <p:cNvSpPr txBox="1"/>
          <p:nvPr/>
        </p:nvSpPr>
        <p:spPr>
          <a:xfrm>
            <a:off x="4809007" y="2578536"/>
            <a:ext cx="4651224" cy="367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r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Поиск доноров по группе крови и региону.</a:t>
            </a:r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2465099" y="3045250"/>
            <a:ext cx="69951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r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Запрос информации о ближайших центрах сдачи крови.</a:t>
            </a:r>
            <a:endParaRPr/>
          </a:p>
        </p:txBody>
      </p:sp>
      <p:sp>
        <p:nvSpPr>
          <p:cNvPr id="100" name="Google Shape;100;p16"/>
          <p:cNvSpPr txBox="1"/>
          <p:nvPr/>
        </p:nvSpPr>
        <p:spPr>
          <a:xfrm>
            <a:off x="837723" y="3511987"/>
            <a:ext cx="8622508" cy="748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r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Уведомления о срочных потребностях и акциях по сбору крови в конкретных регионах.</a:t>
            </a:r>
            <a:endParaRPr/>
          </a:p>
        </p:txBody>
      </p:sp>
      <p:pic>
        <p:nvPicPr>
          <p:cNvPr descr="Image 0" id="101" name="Google Shape;10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70701" y="2632353"/>
            <a:ext cx="3429477" cy="3429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/>
        </p:nvSpPr>
        <p:spPr>
          <a:xfrm>
            <a:off x="837724" y="1690278"/>
            <a:ext cx="66822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Техническая реализация</a:t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837723" y="3422570"/>
            <a:ext cx="4158736" cy="2567227"/>
          </a:xfrm>
          <a:prstGeom prst="roundRect">
            <a:avLst>
              <a:gd fmla="val 13987" name="adj"/>
            </a:avLst>
          </a:prstGeom>
          <a:noFill/>
          <a:ln cap="flat" cmpd="sng" w="30475">
            <a:solidFill>
              <a:srgbClr val="F2B42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7"/>
          <p:cNvSpPr txBox="1"/>
          <p:nvPr/>
        </p:nvSpPr>
        <p:spPr>
          <a:xfrm>
            <a:off x="1107519" y="3692366"/>
            <a:ext cx="1543671" cy="3385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Технологии</a:t>
            </a:r>
            <a:endParaRPr/>
          </a:p>
        </p:txBody>
      </p:sp>
      <p:sp>
        <p:nvSpPr>
          <p:cNvPr id="109" name="Google Shape;109;p17"/>
          <p:cNvSpPr txBox="1"/>
          <p:nvPr/>
        </p:nvSpPr>
        <p:spPr>
          <a:xfrm>
            <a:off x="1107519" y="4187904"/>
            <a:ext cx="3619144" cy="1510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Использование Telegram Bot API и Python с библиотекой telebot для создания стабильного и расширяемого решения.</a:t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5235773" y="3422570"/>
            <a:ext cx="4158735" cy="2567227"/>
          </a:xfrm>
          <a:prstGeom prst="roundRect">
            <a:avLst>
              <a:gd fmla="val 13987" name="adj"/>
            </a:avLst>
          </a:prstGeom>
          <a:noFill/>
          <a:ln cap="flat" cmpd="sng" w="30475">
            <a:solidFill>
              <a:srgbClr val="D7425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5505577" y="3692375"/>
            <a:ext cx="3619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Безопасность данных</a:t>
            </a:r>
            <a:endParaRPr/>
          </a:p>
        </p:txBody>
      </p:sp>
      <p:sp>
        <p:nvSpPr>
          <p:cNvPr id="112" name="Google Shape;112;p17"/>
          <p:cNvSpPr txBox="1"/>
          <p:nvPr/>
        </p:nvSpPr>
        <p:spPr>
          <a:xfrm>
            <a:off x="5505568" y="4187904"/>
            <a:ext cx="3619145" cy="1129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Хранение данных пользователей с валидацией email и телефона для обеспечения конфиденциальности.</a:t>
            </a:r>
            <a:endParaRPr/>
          </a:p>
        </p:txBody>
      </p:sp>
      <p:sp>
        <p:nvSpPr>
          <p:cNvPr id="113" name="Google Shape;113;p17"/>
          <p:cNvSpPr/>
          <p:nvPr/>
        </p:nvSpPr>
        <p:spPr>
          <a:xfrm>
            <a:off x="9633822" y="3422570"/>
            <a:ext cx="4158854" cy="2567227"/>
          </a:xfrm>
          <a:prstGeom prst="roundRect">
            <a:avLst>
              <a:gd fmla="val 13987" name="adj"/>
            </a:avLst>
          </a:prstGeom>
          <a:noFill/>
          <a:ln cap="flat" cmpd="sng" w="30475">
            <a:solidFill>
              <a:srgbClr val="DD785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9903631" y="3692375"/>
            <a:ext cx="291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Интеграции</a:t>
            </a:r>
            <a:endParaRPr/>
          </a:p>
        </p:txBody>
      </p:sp>
      <p:sp>
        <p:nvSpPr>
          <p:cNvPr id="115" name="Google Shape;115;p17"/>
          <p:cNvSpPr txBox="1"/>
          <p:nvPr/>
        </p:nvSpPr>
        <p:spPr>
          <a:xfrm>
            <a:off x="9903618" y="4187904"/>
            <a:ext cx="3619263" cy="1510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Интеграция с базами данных центров крови и донорских запросов для актуальности информации.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0" id="120" name="Google Shape;12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6324124" y="2273736"/>
            <a:ext cx="7468552" cy="13858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Пример взаимодействия пользователя с ботом</a:t>
            </a:r>
            <a:endParaRPr/>
          </a:p>
        </p:txBody>
      </p:sp>
      <p:sp>
        <p:nvSpPr>
          <p:cNvPr id="122" name="Google Shape;122;p18"/>
          <p:cNvSpPr txBox="1"/>
          <p:nvPr/>
        </p:nvSpPr>
        <p:spPr>
          <a:xfrm>
            <a:off x="6324124" y="4040742"/>
            <a:ext cx="7468552" cy="1510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Пользователь начинает взаимодействие с ботом, используя команду </a:t>
            </a:r>
            <a:r>
              <a:rPr b="1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/start</a:t>
            </a: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, затем выбирает свою группу крови и город проживания. Далее бот будет присылать персонализированные уведомления о нуждах в крови в этом регионе и предоставлять возможность записаться на донацию.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/>
        </p:nvSpPr>
        <p:spPr>
          <a:xfrm>
            <a:off x="837724" y="2564718"/>
            <a:ext cx="90303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Примеры существующих решений</a:t>
            </a:r>
            <a:endParaRPr/>
          </a:p>
        </p:txBody>
      </p:sp>
      <p:sp>
        <p:nvSpPr>
          <p:cNvPr id="128" name="Google Shape;128;p19"/>
          <p:cNvSpPr txBox="1"/>
          <p:nvPr/>
        </p:nvSpPr>
        <p:spPr>
          <a:xfrm>
            <a:off x="837724" y="4323158"/>
            <a:ext cx="12954952" cy="748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Существуют  открытые проекты на GitHub с исходным кодом ботов для донорства, демонстрирующие активность сообщества в этом направлении.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/>
        </p:nvSpPr>
        <p:spPr>
          <a:xfrm>
            <a:off x="2263474" y="2252300"/>
            <a:ext cx="11529300" cy="6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Преимущества использования бота</a:t>
            </a: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13224271" y="3423165"/>
            <a:ext cx="538521" cy="622341"/>
          </a:xfrm>
          <a:prstGeom prst="roundRect">
            <a:avLst>
              <a:gd fmla="val 10188" name="adj"/>
            </a:avLst>
          </a:prstGeom>
          <a:solidFill>
            <a:srgbClr val="4D4D51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0" id="135" name="Google Shape;13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94267" y="3435072"/>
            <a:ext cx="598409" cy="59840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/>
          <p:nvPr/>
        </p:nvSpPr>
        <p:spPr>
          <a:xfrm>
            <a:off x="10676250" y="4332675"/>
            <a:ext cx="3116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Мгновенный доступ</a:t>
            </a:r>
            <a:endParaRPr/>
          </a:p>
        </p:txBody>
      </p:sp>
      <p:sp>
        <p:nvSpPr>
          <p:cNvPr id="137" name="Google Shape;137;p20"/>
          <p:cNvSpPr txBox="1"/>
          <p:nvPr/>
        </p:nvSpPr>
        <p:spPr>
          <a:xfrm>
            <a:off x="9673828" y="4828223"/>
            <a:ext cx="4118848" cy="748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Оперативный доступ к базе доноров, когда каждая минута на счету.</a:t>
            </a:r>
            <a:endParaRPr/>
          </a:p>
        </p:txBody>
      </p:sp>
      <p:sp>
        <p:nvSpPr>
          <p:cNvPr id="138" name="Google Shape;138;p20"/>
          <p:cNvSpPr/>
          <p:nvPr/>
        </p:nvSpPr>
        <p:spPr>
          <a:xfrm>
            <a:off x="8806219" y="3423165"/>
            <a:ext cx="538521" cy="622341"/>
          </a:xfrm>
          <a:prstGeom prst="roundRect">
            <a:avLst>
              <a:gd fmla="val 10188" name="adj"/>
            </a:avLst>
          </a:prstGeom>
          <a:solidFill>
            <a:srgbClr val="4D4D51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1" id="139" name="Google Shape;1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76216" y="3435072"/>
            <a:ext cx="598409" cy="59840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/>
        </p:nvSpPr>
        <p:spPr>
          <a:xfrm>
            <a:off x="7366076" y="4332675"/>
            <a:ext cx="2008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Удобство</a:t>
            </a:r>
            <a:endParaRPr/>
          </a:p>
        </p:txBody>
      </p:sp>
      <p:sp>
        <p:nvSpPr>
          <p:cNvPr id="141" name="Google Shape;141;p20"/>
          <p:cNvSpPr txBox="1"/>
          <p:nvPr/>
        </p:nvSpPr>
        <p:spPr>
          <a:xfrm>
            <a:off x="5255776" y="4828223"/>
            <a:ext cx="4118848" cy="748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Мобильное общение без лишних приложений, прямо в мессенджере.</a:t>
            </a:r>
            <a:endParaRPr/>
          </a:p>
        </p:txBody>
      </p:sp>
      <p:sp>
        <p:nvSpPr>
          <p:cNvPr id="142" name="Google Shape;142;p20"/>
          <p:cNvSpPr/>
          <p:nvPr/>
        </p:nvSpPr>
        <p:spPr>
          <a:xfrm>
            <a:off x="4388167" y="3423165"/>
            <a:ext cx="538521" cy="622341"/>
          </a:xfrm>
          <a:prstGeom prst="roundRect">
            <a:avLst>
              <a:gd fmla="val 10188" name="adj"/>
            </a:avLst>
          </a:prstGeom>
          <a:solidFill>
            <a:srgbClr val="4D4D51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 2" id="143" name="Google Shape;14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58163" y="3435072"/>
            <a:ext cx="598409" cy="59840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0"/>
          <p:cNvSpPr txBox="1"/>
          <p:nvPr/>
        </p:nvSpPr>
        <p:spPr>
          <a:xfrm>
            <a:off x="2106476" y="4332675"/>
            <a:ext cx="285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272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Nunito SemiBold"/>
              <a:buNone/>
            </a:pPr>
            <a:r>
              <a:rPr b="1" i="0" lang="en-US" sz="22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Вовлеченность</a:t>
            </a:r>
            <a:endParaRPr/>
          </a:p>
        </p:txBody>
      </p:sp>
      <p:sp>
        <p:nvSpPr>
          <p:cNvPr id="145" name="Google Shape;145;p20"/>
          <p:cNvSpPr txBox="1"/>
          <p:nvPr/>
        </p:nvSpPr>
        <p:spPr>
          <a:xfrm>
            <a:off x="837723" y="4828223"/>
            <a:ext cx="4118849" cy="748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Повышение вовлечённости и мотивации доноров через элементы геймификации.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/>
        </p:nvSpPr>
        <p:spPr>
          <a:xfrm>
            <a:off x="837723" y="1541954"/>
            <a:ext cx="87858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Nunito SemiBold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Вызовы и перспективы развития</a:t>
            </a:r>
            <a:endParaRPr/>
          </a:p>
        </p:txBody>
      </p:sp>
      <p:sp>
        <p:nvSpPr>
          <p:cNvPr id="151" name="Google Shape;151;p21"/>
          <p:cNvSpPr txBox="1"/>
          <p:nvPr/>
        </p:nvSpPr>
        <p:spPr>
          <a:xfrm>
            <a:off x="1196696" y="3530322"/>
            <a:ext cx="12595981" cy="748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Необходимо обеспечить абсолютную безопасность и конфиденциальность данных пользователей, что является ключевым аспектом доверия.</a:t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837723" y="3261121"/>
            <a:ext cx="30481" cy="1304450"/>
          </a:xfrm>
          <a:prstGeom prst="rect">
            <a:avLst/>
          </a:prstGeom>
          <a:solidFill>
            <a:srgbClr val="F2B42D"/>
          </a:solidFill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837725" y="4834775"/>
            <a:ext cx="122982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Расширение функционала: интеграция с медицинскими учреждениями для автоматического обмена данными.</a:t>
            </a: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837724" y="5301496"/>
            <a:ext cx="8275448" cy="367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Масштабирование на новые регионы и страны для охвата большей аудитории.</a:t>
            </a:r>
            <a:endParaRPr/>
          </a:p>
        </p:txBody>
      </p:sp>
      <p:sp>
        <p:nvSpPr>
          <p:cNvPr id="155" name="Google Shape;155;p21"/>
          <p:cNvSpPr txBox="1"/>
          <p:nvPr/>
        </p:nvSpPr>
        <p:spPr>
          <a:xfrm>
            <a:off x="837724" y="5768221"/>
            <a:ext cx="7958379" cy="3678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342900" marR="0" rtl="0" algn="l">
              <a:lnSpc>
                <a:spcPct val="16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PT Sans"/>
              <a:buChar char="•"/>
            </a:pPr>
            <a:r>
              <a:rPr b="0" i="0" lang="en-US" sz="1800" u="none" cap="none" strike="noStrike">
                <a:solidFill>
                  <a:srgbClr val="FFFFFF"/>
                </a:solidFill>
                <a:latin typeface="PT Sans"/>
                <a:ea typeface="PT Sans"/>
                <a:cs typeface="PT Sans"/>
                <a:sym typeface="PT Sans"/>
              </a:rPr>
              <a:t>Внедрение искусственного интеллекта для более точного подбора доноров.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